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311" r:id="rId3"/>
    <p:sldId id="328" r:id="rId4"/>
    <p:sldId id="329" r:id="rId5"/>
    <p:sldId id="330" r:id="rId6"/>
    <p:sldId id="332" r:id="rId7"/>
    <p:sldId id="331" r:id="rId8"/>
    <p:sldId id="333" r:id="rId9"/>
    <p:sldId id="334" r:id="rId10"/>
    <p:sldId id="335" r:id="rId11"/>
    <p:sldId id="321" r:id="rId12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9900"/>
    <a:srgbClr val="FFCC00"/>
    <a:srgbClr val="CC00FF"/>
    <a:srgbClr val="FF6600"/>
    <a:srgbClr val="BBE0E3"/>
    <a:srgbClr val="FF0066"/>
    <a:srgbClr val="3884B2"/>
  </p:clrMru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94" autoAdjust="0"/>
    <p:restoredTop sz="94565" autoAdjust="0"/>
  </p:normalViewPr>
  <p:slideViewPr>
    <p:cSldViewPr>
      <p:cViewPr varScale="1">
        <p:scale>
          <a:sx n="91" d="100"/>
          <a:sy n="91" d="100"/>
        </p:scale>
        <p:origin x="-16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ERAH\&#45516;&#54028;&#52769;&#51221;-&#49345;&#47749;&#45824;\&#49688;&#51221;&#45436;&#47928;\ADHD_&#52628;&#44032;%20&#53685;&#44228;&#48516;&#49437;&#44208;&#44284;_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title>
      <c:tx>
        <c:rich>
          <a:bodyPr/>
          <a:lstStyle/>
          <a:p>
            <a:pPr>
              <a:defRPr/>
            </a:pPr>
            <a:r>
              <a:rPr lang="en-US"/>
              <a:t>Mean(M)</a:t>
            </a:r>
            <a:endParaRPr lang="ko-KR"/>
          </a:p>
        </c:rich>
      </c:tx>
      <c:layout>
        <c:manualLayout>
          <c:xMode val="edge"/>
          <c:yMode val="edge"/>
          <c:x val="0.15260659891561987"/>
          <c:y val="1.8583042973286879E-2"/>
        </c:manualLayout>
      </c:layout>
      <c:overlay val="1"/>
    </c:title>
    <c:plotArea>
      <c:layout/>
      <c:barChart>
        <c:barDir val="col"/>
        <c:grouping val="clustered"/>
        <c:ser>
          <c:idx val="0"/>
          <c:order val="0"/>
          <c:tx>
            <c:v>ADHD group</c:v>
          </c:tx>
          <c:spPr>
            <a:solidFill>
              <a:srgbClr val="FF0000"/>
            </a:solidFill>
          </c:spPr>
          <c:cat>
            <c:strRef>
              <c:f>Sheet2!$B$16:$B$25</c:f>
              <c:strCache>
                <c:ptCount val="10"/>
                <c:pt idx="0">
                  <c:v>Aggression</c:v>
                </c:pt>
                <c:pt idx="1">
                  <c:v>Stress</c:v>
                </c:pt>
                <c:pt idx="2">
                  <c:v>Tension</c:v>
                </c:pt>
                <c:pt idx="3">
                  <c:v>Suspect</c:v>
                </c:pt>
                <c:pt idx="4">
                  <c:v>Balance</c:v>
                </c:pt>
                <c:pt idx="5">
                  <c:v>Charm</c:v>
                </c:pt>
                <c:pt idx="6">
                  <c:v>Energy</c:v>
                </c:pt>
                <c:pt idx="7">
                  <c:v>Self-Regulation</c:v>
                </c:pt>
                <c:pt idx="8">
                  <c:v>Inhibition</c:v>
                </c:pt>
                <c:pt idx="9">
                  <c:v>Neutrocism</c:v>
                </c:pt>
              </c:strCache>
            </c:strRef>
          </c:cat>
          <c:val>
            <c:numRef>
              <c:f>Sheet2!$C$16:$C$25</c:f>
              <c:numCache>
                <c:formatCode>General</c:formatCode>
                <c:ptCount val="10"/>
                <c:pt idx="0">
                  <c:v>54</c:v>
                </c:pt>
                <c:pt idx="1">
                  <c:v>22.4</c:v>
                </c:pt>
                <c:pt idx="2">
                  <c:v>26.3</c:v>
                </c:pt>
                <c:pt idx="3">
                  <c:v>34.4</c:v>
                </c:pt>
                <c:pt idx="4">
                  <c:v>70</c:v>
                </c:pt>
                <c:pt idx="5">
                  <c:v>79.8</c:v>
                </c:pt>
                <c:pt idx="6">
                  <c:v>38.4</c:v>
                </c:pt>
                <c:pt idx="7">
                  <c:v>74.3</c:v>
                </c:pt>
                <c:pt idx="8">
                  <c:v>19.3</c:v>
                </c:pt>
                <c:pt idx="9">
                  <c:v>39.1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6C-4F18-B034-452538E1F1AD}"/>
            </c:ext>
          </c:extLst>
        </c:ser>
        <c:ser>
          <c:idx val="1"/>
          <c:order val="1"/>
          <c:tx>
            <c:v>Control group</c:v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Sheet2!$B$16:$B$25</c:f>
              <c:strCache>
                <c:ptCount val="10"/>
                <c:pt idx="0">
                  <c:v>Aggression</c:v>
                </c:pt>
                <c:pt idx="1">
                  <c:v>Stress</c:v>
                </c:pt>
                <c:pt idx="2">
                  <c:v>Tension</c:v>
                </c:pt>
                <c:pt idx="3">
                  <c:v>Suspect</c:v>
                </c:pt>
                <c:pt idx="4">
                  <c:v>Balance</c:v>
                </c:pt>
                <c:pt idx="5">
                  <c:v>Charm</c:v>
                </c:pt>
                <c:pt idx="6">
                  <c:v>Energy</c:v>
                </c:pt>
                <c:pt idx="7">
                  <c:v>Self-Regulation</c:v>
                </c:pt>
                <c:pt idx="8">
                  <c:v>Inhibition</c:v>
                </c:pt>
                <c:pt idx="9">
                  <c:v>Neutrocism</c:v>
                </c:pt>
              </c:strCache>
            </c:strRef>
          </c:cat>
          <c:val>
            <c:numRef>
              <c:f>Sheet2!$D$16:$D$25</c:f>
              <c:numCache>
                <c:formatCode>General</c:formatCode>
                <c:ptCount val="10"/>
                <c:pt idx="0">
                  <c:v>41.8</c:v>
                </c:pt>
                <c:pt idx="1">
                  <c:v>30.7</c:v>
                </c:pt>
                <c:pt idx="2">
                  <c:v>25.9</c:v>
                </c:pt>
                <c:pt idx="3">
                  <c:v>32.4</c:v>
                </c:pt>
                <c:pt idx="4">
                  <c:v>72</c:v>
                </c:pt>
                <c:pt idx="5">
                  <c:v>65.099999999999994</c:v>
                </c:pt>
                <c:pt idx="6">
                  <c:v>23.5</c:v>
                </c:pt>
                <c:pt idx="7">
                  <c:v>67.8</c:v>
                </c:pt>
                <c:pt idx="8">
                  <c:v>19.399999999999999</c:v>
                </c:pt>
                <c:pt idx="9">
                  <c:v>29.6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C6C-4F18-B034-452538E1F1AD}"/>
            </c:ext>
          </c:extLst>
        </c:ser>
        <c:axId val="71642496"/>
        <c:axId val="71693440"/>
      </c:barChart>
      <c:catAx>
        <c:axId val="71642496"/>
        <c:scaling>
          <c:orientation val="minMax"/>
        </c:scaling>
        <c:axPos val="b"/>
        <c:numFmt formatCode="General" sourceLinked="0"/>
        <c:tickLblPos val="nextTo"/>
        <c:crossAx val="71693440"/>
        <c:crosses val="autoZero"/>
        <c:auto val="1"/>
        <c:lblAlgn val="ctr"/>
        <c:lblOffset val="100"/>
      </c:catAx>
      <c:valAx>
        <c:axId val="71693440"/>
        <c:scaling>
          <c:orientation val="minMax"/>
        </c:scaling>
        <c:axPos val="l"/>
        <c:numFmt formatCode="General" sourceLinked="1"/>
        <c:tickLblPos val="nextTo"/>
        <c:crossAx val="716424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t"/>
      <c:layout>
        <c:manualLayout>
          <c:xMode val="edge"/>
          <c:yMode val="edge"/>
          <c:x val="0.55747778670586967"/>
          <c:y val="2.3228803716608595E-2"/>
          <c:w val="0.43712730239275743"/>
          <c:h val="8.4008889132760861E-2"/>
        </c:manualLayout>
      </c:layout>
    </c:legend>
    <c:plotVisOnly val="1"/>
    <c:dispBlanksAs val="gap"/>
  </c:chart>
  <c:txPr>
    <a:bodyPr/>
    <a:lstStyle/>
    <a:p>
      <a:pPr>
        <a:defRPr sz="1200" b="0">
          <a:latin typeface="Arial" pitchFamily="34" charset="0"/>
          <a:cs typeface="Arial" pitchFamily="34" charset="0"/>
        </a:defRPr>
      </a:pPr>
      <a:endParaRPr lang="ko-K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891DD159-50E3-485C-8D73-B027E55D1235}" type="datetimeFigureOut">
              <a:rPr lang="ko-KR" altLang="en-US"/>
              <a:pPr>
                <a:defRPr/>
              </a:pPr>
              <a:t>2018-07-03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D16B07C3-21F6-494C-A6EE-CA6F2C15ADC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54DA1-205C-4F76-A1F1-764BEC86405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본문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8252C-A62F-4F59-86CF-30DFEF7FFF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본문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8" descr="그림3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388" y="44624"/>
            <a:ext cx="6985000" cy="561975"/>
          </a:xfrm>
        </p:spPr>
        <p:txBody>
          <a:bodyPr/>
          <a:lstStyle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lang="ko-KR" altLang="en-US" sz="2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7281A-DE68-4C86-B72D-981B2A62427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엔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전산학부\바탕 화면\ending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566738" y="877888"/>
            <a:ext cx="8001000" cy="5143500"/>
          </a:xfrm>
        </p:spPr>
        <p:txBody>
          <a:bodyPr/>
          <a:lstStyle/>
          <a:p>
            <a:pPr lvl="0"/>
            <a:endParaRPr lang="ko-KR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D9350-1FB6-4DBC-85B0-3EB6A94863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그림 10" descr="그림2.pn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9" descr="master-2eff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59563" y="0"/>
            <a:ext cx="22288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15888"/>
            <a:ext cx="69850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64F7E125-6DE0-4DAD-A0FC-51563B4F3B4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6" r:id="rId3"/>
    <p:sldLayoutId id="2147483957" r:id="rId4"/>
    <p:sldLayoutId id="2147483955" r:id="rId5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rgbClr val="333333"/>
          </a:solidFill>
          <a:latin typeface="HY견고딕" pitchFamily="18" charset="-127"/>
          <a:ea typeface="HY견고딕" pitchFamily="18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rgbClr val="333333"/>
          </a:solidFill>
          <a:latin typeface="HY견고딕" pitchFamily="18" charset="-127"/>
          <a:ea typeface="HY견고딕" pitchFamily="18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rgbClr val="333333"/>
          </a:solidFill>
          <a:latin typeface="HY견고딕" pitchFamily="18" charset="-127"/>
          <a:ea typeface="HY견고딕" pitchFamily="18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rgbClr val="333333"/>
          </a:solidFill>
          <a:latin typeface="HY견고딕" pitchFamily="18" charset="-127"/>
          <a:ea typeface="HY견고딕" pitchFamily="18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2800">
          <a:solidFill>
            <a:srgbClr val="333333"/>
          </a:solidFill>
          <a:latin typeface="HY견고딕" pitchFamily="18" charset="-127"/>
          <a:ea typeface="HY견고딕" pitchFamily="18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2800">
          <a:solidFill>
            <a:srgbClr val="333333"/>
          </a:solidFill>
          <a:latin typeface="HY견고딕" pitchFamily="18" charset="-127"/>
          <a:ea typeface="HY견고딕" pitchFamily="18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2800">
          <a:solidFill>
            <a:srgbClr val="333333"/>
          </a:solidFill>
          <a:latin typeface="HY견고딕" pitchFamily="18" charset="-127"/>
          <a:ea typeface="HY견고딕" pitchFamily="18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2800">
          <a:solidFill>
            <a:srgbClr val="333333"/>
          </a:solidFill>
          <a:latin typeface="HY견고딕" pitchFamily="18" charset="-127"/>
          <a:ea typeface="HY견고딕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688013" y="5589588"/>
            <a:ext cx="3455987" cy="360362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kumimoji="0" lang="en-US" altLang="ko-KR" sz="2400" b="1" dirty="0" smtClean="0">
                <a:latin typeface="맑은 고딕" pitchFamily="50" charset="-127"/>
                <a:ea typeface="맑은 고딕" pitchFamily="50" charset="-127"/>
                <a:cs typeface="+mj-cs"/>
              </a:rPr>
              <a:t>VIBRASYSTEM</a:t>
            </a:r>
            <a:endParaRPr kumimoji="0" lang="ru-RU" altLang="ko-KR" sz="2400" b="1" dirty="0"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  <p:pic>
        <p:nvPicPr>
          <p:cNvPr id="4100" name="그림 3" descr="ADHD징후 아동 예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41663"/>
            <a:ext cx="5167313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23528" y="980728"/>
            <a:ext cx="858767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NewtonC-Bold"/>
                <a:cs typeface="Arial" pitchFamily="34" charset="0"/>
              </a:rPr>
              <a:t>Clinical Application Of VIBRAIMAGE Technology </a:t>
            </a:r>
          </a:p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NewtonC-Bold"/>
                <a:cs typeface="Arial" pitchFamily="34" charset="0"/>
              </a:rPr>
              <a:t>and System For Screening Of ADHD Children</a:t>
            </a:r>
            <a:r>
              <a:rPr kumimoji="1" lang="en-US" altLang="ko-K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139034" y="3573016"/>
            <a:ext cx="8892480" cy="2376264"/>
          </a:xfrm>
          <a:prstGeom prst="rect">
            <a:avLst/>
          </a:prstGeom>
          <a:solidFill>
            <a:srgbClr val="92D050">
              <a:alpha val="5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137472" y="1916832"/>
            <a:ext cx="8892480" cy="1224136"/>
          </a:xfrm>
          <a:prstGeom prst="rect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94" name="제목 5"/>
          <p:cNvSpPr>
            <a:spLocks noGrp="1"/>
          </p:cNvSpPr>
          <p:nvPr>
            <p:ph type="title"/>
          </p:nvPr>
        </p:nvSpPr>
        <p:spPr>
          <a:xfrm>
            <a:off x="34925" y="58738"/>
            <a:ext cx="7273379" cy="561975"/>
          </a:xfrm>
        </p:spPr>
        <p:txBody>
          <a:bodyPr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Discussion and Conclusion</a:t>
            </a:r>
            <a:endParaRPr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8032" y="836712"/>
            <a:ext cx="8388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A study conducted by Snyder and Hall reported 94 % sensitivity and specificity in predicting ADHD when the TBR effect size was 3.08.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07504" y="1894473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The mean TBR for ADHD group was 5.4 and for the control group was 2.5. </a:t>
            </a:r>
          </a:p>
          <a:p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Despite the </a:t>
            </a:r>
            <a:r>
              <a:rPr lang="en-US" altLang="ko-KR" b="1" dirty="0" err="1" smtClean="0">
                <a:latin typeface="Arial" pitchFamily="34" charset="0"/>
                <a:cs typeface="Arial" pitchFamily="34" charset="0"/>
              </a:rPr>
              <a:t>discriminant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 validity of QEEG TBR, this study has some limitations.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07504" y="2494637"/>
            <a:ext cx="8964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We cannot differentiate the presence of ADHD only with the abnormally elevated TBR using QEEG.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아래쪽 화살표 15"/>
          <p:cNvSpPr/>
          <p:nvPr/>
        </p:nvSpPr>
        <p:spPr>
          <a:xfrm>
            <a:off x="3563888" y="1556792"/>
            <a:ext cx="1728192" cy="288032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07504" y="3610063"/>
            <a:ext cx="90010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T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hrough </a:t>
            </a:r>
            <a:r>
              <a:rPr kumimoji="1" lang="en-US" altLang="ko-K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discriminant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 analysis on these variables, using M score as input </a:t>
            </a:r>
          </a:p>
          <a:p>
            <a:pPr marL="0" marR="0" lvl="0" indent="358775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functions, 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92.94 % accuracy rate 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was obtained in diagnosing ADHD. </a:t>
            </a:r>
          </a:p>
          <a:p>
            <a:pPr marL="0" marR="0" lvl="0" indent="358775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맑은 고딕" pitchFamily="50" charset="-127"/>
              <a:cs typeface="Arial" pitchFamily="34" charset="0"/>
            </a:endParaRPr>
          </a:p>
          <a:p>
            <a:pPr marL="0" marR="0" lvl="0" indent="358775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A total of 7(seven) variables</a:t>
            </a:r>
            <a:r>
              <a:rPr kumimoji="1" lang="en-US" altLang="ko-KR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that were M (mean) values of 10 </a:t>
            </a:r>
            <a:r>
              <a:rPr kumimoji="1" lang="en-US" altLang="ko-K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Vibraimage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</a:p>
          <a:p>
            <a:pPr marL="0" marR="0" lvl="0" indent="358775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parameters</a:t>
            </a:r>
          </a:p>
          <a:p>
            <a:pPr marL="0" marR="0" lvl="0" indent="358775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 – aggression (T1), stress (T2), suspect (T4), charm (T6), energy (T7), </a:t>
            </a:r>
          </a:p>
          <a:p>
            <a:pPr marL="0" marR="0" lvl="0" indent="358775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    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self-regulation</a:t>
            </a:r>
            <a:r>
              <a:rPr kumimoji="1" lang="en-US" altLang="ko-KR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(T8),</a:t>
            </a:r>
            <a:r>
              <a:rPr kumimoji="1" lang="en-US" altLang="ko-KR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neuroticism (T10) – </a:t>
            </a:r>
          </a:p>
          <a:p>
            <a:pPr marL="0" marR="0" lvl="0" indent="358775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had p-value lower than 0.017. </a:t>
            </a:r>
            <a:endParaRPr kumimoji="1" lang="en-US" altLang="ko-K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6512" y="6095037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Based on these results, it is expected that a more advanced</a:t>
            </a:r>
            <a:r>
              <a:rPr kumimoji="1" lang="en-US" altLang="ko-KR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kumimoji="1" lang="en-US" altLang="ko-KR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discriminant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</a:p>
          <a:p>
            <a:pPr marL="0" marR="0" lvl="0" indent="358775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analysis for ADHD which is easy to use would be developed.</a:t>
            </a:r>
            <a:endParaRPr kumimoji="1" lang="en-US" altLang="ko-KR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9" name="아래쪽 화살표 18"/>
          <p:cNvSpPr/>
          <p:nvPr/>
        </p:nvSpPr>
        <p:spPr>
          <a:xfrm>
            <a:off x="3635896" y="3212976"/>
            <a:ext cx="1728192" cy="288032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5"/>
          <p:cNvSpPr>
            <a:spLocks noGrp="1"/>
          </p:cNvSpPr>
          <p:nvPr>
            <p:ph type="title"/>
          </p:nvPr>
        </p:nvSpPr>
        <p:spPr>
          <a:xfrm>
            <a:off x="34925" y="58738"/>
            <a:ext cx="6697663" cy="561975"/>
          </a:xfrm>
        </p:spPr>
        <p:txBody>
          <a:bodyPr/>
          <a:lstStyle/>
          <a:p>
            <a:r>
              <a:rPr lang="en-US" dirty="0" smtClean="0"/>
              <a:t>ADHD image example </a:t>
            </a:r>
            <a:endParaRPr sz="2400" dirty="0"/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638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638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6390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pic>
        <p:nvPicPr>
          <p:cNvPr id="16392" name="Picture 2" descr="D:\바이브라이미지\Medicine\영상자료분석\ADHD\영상data\ADHD 아동예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0313" y="3775075"/>
            <a:ext cx="4103687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3" descr="D:\바이브라이미지\Medicine\영상자료분석\ADHD\영상data\ADHD 아동예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860800"/>
            <a:ext cx="4170362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그림 15" descr="ADHD징후 아동 예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40313" y="836613"/>
            <a:ext cx="4103687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직선 연결선 13"/>
          <p:cNvCxnSpPr/>
          <p:nvPr/>
        </p:nvCxnSpPr>
        <p:spPr>
          <a:xfrm>
            <a:off x="0" y="3789363"/>
            <a:ext cx="4859338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4859338" y="765175"/>
            <a:ext cx="0" cy="6021388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폭발 1 14"/>
          <p:cNvSpPr/>
          <p:nvPr/>
        </p:nvSpPr>
        <p:spPr>
          <a:xfrm>
            <a:off x="3563938" y="3644900"/>
            <a:ext cx="3744912" cy="1152525"/>
          </a:xfrm>
          <a:prstGeom prst="irregularSeal1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24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ADHD </a:t>
            </a:r>
            <a:endParaRPr lang="ko-KR" altLang="en-US" sz="24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1124744"/>
            <a:ext cx="4088207" cy="248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5"/>
          <p:cNvSpPr>
            <a:spLocks noGrp="1"/>
          </p:cNvSpPr>
          <p:nvPr>
            <p:ph type="title"/>
          </p:nvPr>
        </p:nvSpPr>
        <p:spPr>
          <a:xfrm>
            <a:off x="34925" y="58738"/>
            <a:ext cx="5976938" cy="561975"/>
          </a:xfrm>
        </p:spPr>
        <p:txBody>
          <a:bodyPr/>
          <a:lstStyle/>
          <a:p>
            <a:r>
              <a:rPr dirty="0"/>
              <a:t> </a:t>
            </a:r>
            <a:r>
              <a:rPr lang="en-US" dirty="0" smtClean="0"/>
              <a:t>Clinical research condition</a:t>
            </a:r>
            <a:r>
              <a:rPr dirty="0" smtClean="0"/>
              <a:t> </a:t>
            </a:r>
            <a:endParaRPr dirty="0"/>
          </a:p>
        </p:txBody>
      </p:sp>
      <p:sp>
        <p:nvSpPr>
          <p:cNvPr id="8195" name="직사각형 5"/>
          <p:cNvSpPr>
            <a:spLocks noChangeArrowheads="1"/>
          </p:cNvSpPr>
          <p:nvPr/>
        </p:nvSpPr>
        <p:spPr bwMode="auto">
          <a:xfrm>
            <a:off x="468313" y="981075"/>
            <a:ext cx="8783637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ko-KR" altLang="en-US" sz="24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Total </a:t>
            </a:r>
            <a:r>
              <a:rPr lang="en-US" altLang="ko-KR" sz="2400" b="1" dirty="0" err="1" smtClean="0">
                <a:latin typeface="맑은 고딕" pitchFamily="50" charset="-127"/>
                <a:ea typeface="맑은 고딕" pitchFamily="50" charset="-127"/>
              </a:rPr>
              <a:t>testees</a:t>
            </a:r>
            <a:r>
              <a:rPr lang="ko-KR" altLang="en-US" sz="24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b="1" dirty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110</a:t>
            </a:r>
            <a:r>
              <a:rPr lang="ko-KR" altLang="en-US" sz="24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children</a:t>
            </a:r>
            <a:endParaRPr lang="en-US" altLang="ko-KR" sz="2400" b="1" dirty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ko-KR" altLang="en-US" sz="24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Control group</a:t>
            </a:r>
            <a:r>
              <a:rPr lang="ko-KR" altLang="en-US" sz="24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:</a:t>
            </a:r>
            <a:r>
              <a:rPr lang="ko-KR" altLang="en-US" sz="24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8 </a:t>
            </a:r>
            <a:r>
              <a:rPr lang="en-US" altLang="ko-KR" sz="2400" b="1" dirty="0">
                <a:latin typeface="맑은 고딕" pitchFamily="50" charset="-127"/>
                <a:ea typeface="맑은 고딕" pitchFamily="50" charset="-127"/>
              </a:rPr>
              <a:t>~ 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16</a:t>
            </a:r>
            <a:r>
              <a:rPr lang="ko-KR" altLang="en-US" sz="24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old </a:t>
            </a:r>
            <a:endParaRPr lang="ko-KR" altLang="en-US" sz="2400" b="1" dirty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ko-KR" altLang="en-US" sz="24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Research group</a:t>
            </a:r>
            <a:r>
              <a:rPr lang="ko-KR" altLang="en-US" sz="24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: 60 children diagnosed by EEG </a:t>
            </a:r>
          </a:p>
          <a:p>
            <a:pPr>
              <a:lnSpc>
                <a:spcPct val="150000"/>
              </a:lnSpc>
            </a:pP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                           (</a:t>
            </a:r>
            <a:r>
              <a:rPr lang="en-US" altLang="ko-KR" sz="2400" b="1" dirty="0" err="1" smtClean="0">
                <a:latin typeface="맑은 고딕" pitchFamily="50" charset="-127"/>
                <a:ea typeface="맑은 고딕" pitchFamily="50" charset="-127"/>
              </a:rPr>
              <a:t>Cz</a:t>
            </a:r>
            <a:r>
              <a:rPr lang="en-US" altLang="ko-KR" sz="2400" b="1" dirty="0">
                <a:latin typeface="맑은 고딕" pitchFamily="50" charset="-127"/>
                <a:ea typeface="맑은 고딕" pitchFamily="50" charset="-127"/>
              </a:rPr>
              <a:t>; theta/beta ratio &gt; 3)</a:t>
            </a:r>
            <a:r>
              <a:rPr lang="ko-KR" altLang="en-US" sz="2400" b="1" dirty="0"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2400" b="1" dirty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24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Research are</a:t>
            </a:r>
            <a:r>
              <a:rPr lang="ko-KR" altLang="en-US" sz="24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b="1" dirty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Seoul, </a:t>
            </a:r>
            <a:r>
              <a:rPr lang="en-US" altLang="ko-KR" sz="2400" b="1" dirty="0" err="1" smtClean="0">
                <a:latin typeface="맑은 고딕" pitchFamily="50" charset="-127"/>
                <a:ea typeface="맑은 고딕" pitchFamily="50" charset="-127"/>
              </a:rPr>
              <a:t>Daegu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 city area in South Korea</a:t>
            </a:r>
            <a:endParaRPr lang="en-US" altLang="ko-KR" sz="2400" b="1" dirty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24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Researching Team</a:t>
            </a:r>
            <a:r>
              <a:rPr lang="ko-KR" altLang="en-US" sz="24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b="1" dirty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en-US" altLang="ko-KR" sz="2400" b="1" dirty="0" err="1" smtClean="0">
                <a:latin typeface="맑은 고딕" pitchFamily="50" charset="-127"/>
                <a:ea typeface="맑은 고딕" pitchFamily="50" charset="-127"/>
              </a:rPr>
              <a:t>Youngnam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 University </a:t>
            </a:r>
            <a:endParaRPr lang="en-US" altLang="ko-KR" sz="2400" b="1" dirty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400" b="1" dirty="0">
                <a:latin typeface="맑은 고딕" pitchFamily="50" charset="-127"/>
                <a:ea typeface="맑은 고딕" pitchFamily="50" charset="-127"/>
              </a:rPr>
              <a:t>                         </a:t>
            </a:r>
            <a:r>
              <a:rPr lang="ko-KR" altLang="en-US" sz="2400" b="1" dirty="0" smtClean="0">
                <a:latin typeface="맑은 고딕" pitchFamily="50" charset="-127"/>
                <a:ea typeface="맑은 고딕" pitchFamily="50" charset="-127"/>
              </a:rPr>
              <a:t>       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Seoul National University</a:t>
            </a:r>
            <a:endParaRPr lang="en-US" altLang="ko-KR" sz="2400" b="1" dirty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400" b="1" dirty="0">
                <a:latin typeface="맑은 고딕" pitchFamily="50" charset="-127"/>
                <a:ea typeface="맑은 고딕" pitchFamily="50" charset="-127"/>
              </a:rPr>
              <a:t>                         </a:t>
            </a: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       VIBRASYSTEM</a:t>
            </a:r>
            <a:endParaRPr lang="en-US" altLang="ko-KR" sz="2400" b="1" dirty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endParaRPr lang="ko-KR" altLang="en-US" sz="2400" b="1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5"/>
          <p:cNvSpPr>
            <a:spLocks noGrp="1"/>
          </p:cNvSpPr>
          <p:nvPr>
            <p:ph type="title"/>
          </p:nvPr>
        </p:nvSpPr>
        <p:spPr>
          <a:xfrm>
            <a:off x="34925" y="58738"/>
            <a:ext cx="5976938" cy="561975"/>
          </a:xfrm>
        </p:spPr>
        <p:txBody>
          <a:bodyPr/>
          <a:lstStyle/>
          <a:p>
            <a:r>
              <a:rPr dirty="0"/>
              <a:t> </a:t>
            </a:r>
            <a:r>
              <a:rPr lang="en-US" dirty="0" smtClean="0"/>
              <a:t>Clinical research condition</a:t>
            </a:r>
            <a:r>
              <a:rPr dirty="0" smtClean="0"/>
              <a:t> </a:t>
            </a:r>
            <a:endParaRPr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395536" y="1628800"/>
          <a:ext cx="8424935" cy="3143089"/>
        </p:xfrm>
        <a:graphic>
          <a:graphicData uri="http://schemas.openxmlformats.org/drawingml/2006/table">
            <a:tbl>
              <a:tblPr/>
              <a:tblGrid>
                <a:gridCol w="1860654"/>
                <a:gridCol w="2576446"/>
                <a:gridCol w="2559282"/>
                <a:gridCol w="1428553"/>
              </a:tblGrid>
              <a:tr h="597211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US" sz="1800" kern="100" dirty="0">
                        <a:latin typeface="Arial" pitchFamily="34" charset="0"/>
                        <a:ea typeface="Dotum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ADHD group (n = 60)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Control group (n = 50)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i="1" kern="10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P</a:t>
                      </a:r>
                      <a:r>
                        <a:rPr lang="en-US" sz="1800" kern="10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-value</a:t>
                      </a:r>
                      <a:r>
                        <a:rPr lang="en-US" sz="1800" kern="100" baseline="3000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*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763"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Age (years)</a:t>
                      </a:r>
                      <a:endParaRPr lang="ko-KR" sz="18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04800" algn="just" latinLnBrk="0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11.40 </a:t>
                      </a:r>
                      <a:r>
                        <a:rPr lang="en-US" sz="1800" kern="10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± </a:t>
                      </a:r>
                      <a:r>
                        <a:rPr lang="en-US" sz="1800" kern="100" dirty="0" smtClea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1.90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81000" algn="just" latinLnBrk="0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11.32 </a:t>
                      </a:r>
                      <a:r>
                        <a:rPr lang="en-US" sz="1800" kern="10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± </a:t>
                      </a:r>
                      <a:r>
                        <a:rPr lang="en-US" sz="1800" kern="100" dirty="0" smtClea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1.52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0.867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763">
                <a:tc gridSpan="4"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Gender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78176">
                <a:tc>
                  <a:txBody>
                    <a:bodyPr/>
                    <a:lstStyle/>
                    <a:p>
                      <a:pPr indent="200660" algn="just" latinLnBrk="0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Male</a:t>
                      </a:r>
                      <a:endParaRPr lang="ko-KR" sz="18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 latinLnBrk="0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35 (</a:t>
                      </a:r>
                      <a:r>
                        <a:rPr lang="en-US" sz="1800" kern="100" dirty="0" smtClea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58.3%)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25 (</a:t>
                      </a:r>
                      <a:r>
                        <a:rPr lang="en-US" sz="1800" kern="100" dirty="0" smtClea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50.0%)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US" sz="1800" kern="100" dirty="0">
                        <a:latin typeface="Arial" pitchFamily="34" charset="0"/>
                        <a:ea typeface="Dotum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176">
                <a:tc>
                  <a:txBody>
                    <a:bodyPr/>
                    <a:lstStyle/>
                    <a:p>
                      <a:pPr indent="200660" algn="just" latinLnBrk="0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Female</a:t>
                      </a:r>
                      <a:endParaRPr lang="ko-KR" sz="18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 latinLnBrk="0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25 (</a:t>
                      </a:r>
                      <a:r>
                        <a:rPr lang="en-US" sz="1800" kern="100" dirty="0" smtClea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41.7%)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25 (</a:t>
                      </a:r>
                      <a:r>
                        <a:rPr lang="en-US" sz="1800" kern="100" dirty="0" smtClea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50.0%)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US" sz="1800" kern="100" dirty="0">
                        <a:latin typeface="Arial" pitchFamily="34" charset="0"/>
                        <a:ea typeface="Dotum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돋움" pitchFamily="50" charset="-127"/>
                <a:cs typeface="Times New Roman" pitchFamily="18" charset="0"/>
              </a:rPr>
              <a:t>Table 1. Baseline characteristics of the subjects.</a:t>
            </a:r>
            <a:endParaRPr kumimoji="1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5"/>
          <p:cNvSpPr>
            <a:spLocks noGrp="1"/>
          </p:cNvSpPr>
          <p:nvPr>
            <p:ph type="title"/>
          </p:nvPr>
        </p:nvSpPr>
        <p:spPr>
          <a:xfrm>
            <a:off x="34924" y="58738"/>
            <a:ext cx="7273379" cy="561975"/>
          </a:xfrm>
        </p:spPr>
        <p:txBody>
          <a:bodyPr/>
          <a:lstStyle/>
          <a:p>
            <a:r>
              <a:rPr sz="2200" dirty="0"/>
              <a:t> </a:t>
            </a:r>
            <a:r>
              <a:rPr lang="en-US" sz="2200" dirty="0" smtClean="0"/>
              <a:t>Comparison of mean QEEG TBR(Theta/Beta ratio)</a:t>
            </a:r>
            <a:r>
              <a:rPr sz="2200" dirty="0" smtClean="0"/>
              <a:t> </a:t>
            </a:r>
            <a:endParaRPr sz="2200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539552" y="1008152"/>
          <a:ext cx="7992888" cy="1412735"/>
        </p:xfrm>
        <a:graphic>
          <a:graphicData uri="http://schemas.openxmlformats.org/drawingml/2006/table">
            <a:tbl>
              <a:tblPr/>
              <a:tblGrid>
                <a:gridCol w="2144527"/>
                <a:gridCol w="2281493"/>
                <a:gridCol w="2211573"/>
                <a:gridCol w="1355295"/>
              </a:tblGrid>
              <a:tr h="360040"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800" kern="100" dirty="0">
                        <a:latin typeface="Arial" pitchFamily="34" charset="0"/>
                        <a:ea typeface="Dotum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    </a:t>
                      </a:r>
                      <a:r>
                        <a:rPr lang="en-US" sz="1800" kern="10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ADHD group</a:t>
                      </a:r>
                      <a:endParaRPr lang="ko-KR" sz="18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   </a:t>
                      </a:r>
                      <a:r>
                        <a:rPr lang="en-US" sz="1800" kern="10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Control group</a:t>
                      </a:r>
                      <a:endParaRPr lang="ko-KR" sz="18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800" kern="100">
                        <a:latin typeface="Arial" pitchFamily="34" charset="0"/>
                        <a:ea typeface="Dotum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Cz score (Total)</a:t>
                      </a:r>
                      <a:endParaRPr lang="ko-KR" sz="18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5.42 </a:t>
                      </a:r>
                      <a:r>
                        <a:rPr lang="en-US" sz="1800" kern="10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± </a:t>
                      </a:r>
                      <a:r>
                        <a:rPr lang="en-US" sz="1800" kern="100" dirty="0" smtClea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2.87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2.48 </a:t>
                      </a:r>
                      <a:r>
                        <a:rPr lang="en-US" sz="1800" kern="10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± </a:t>
                      </a:r>
                      <a:r>
                        <a:rPr lang="en-US" sz="1800" kern="100" dirty="0" smtClea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0.25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800" kern="100">
                        <a:latin typeface="Arial" pitchFamily="34" charset="0"/>
                        <a:ea typeface="Dotum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indent="147955" algn="just" latinLnBrk="0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Male</a:t>
                      </a:r>
                      <a:endParaRPr lang="ko-KR" sz="18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5.11 </a:t>
                      </a:r>
                      <a:r>
                        <a:rPr lang="en-US" sz="1800" kern="10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± </a:t>
                      </a:r>
                      <a:r>
                        <a:rPr lang="en-US" sz="1800" kern="100" dirty="0" smtClea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2.65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2.43 </a:t>
                      </a:r>
                      <a:r>
                        <a:rPr lang="en-US" sz="1800" kern="10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± </a:t>
                      </a:r>
                      <a:r>
                        <a:rPr lang="en-US" sz="1800" kern="100" dirty="0" smtClea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0.26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800" kern="100">
                        <a:latin typeface="Arial" pitchFamily="34" charset="0"/>
                        <a:ea typeface="Dotum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615">
                <a:tc>
                  <a:txBody>
                    <a:bodyPr/>
                    <a:lstStyle/>
                    <a:p>
                      <a:pPr indent="139700" algn="just" latinLnBrk="0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Female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5.85 </a:t>
                      </a:r>
                      <a:r>
                        <a:rPr lang="en-US" sz="1800" kern="10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± </a:t>
                      </a:r>
                      <a:r>
                        <a:rPr lang="en-US" sz="1800" kern="100" dirty="0" smtClea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3.09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2.54 </a:t>
                      </a:r>
                      <a:r>
                        <a:rPr lang="en-US" sz="1800" kern="10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± </a:t>
                      </a:r>
                      <a:r>
                        <a:rPr lang="en-US" sz="1800" kern="100" dirty="0" smtClea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0.22</a:t>
                      </a:r>
                      <a:endParaRPr lang="ko-KR" sz="18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800" kern="100" dirty="0">
                        <a:latin typeface="Arial" pitchFamily="34" charset="0"/>
                        <a:ea typeface="Dotum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899592" y="2740858"/>
            <a:ext cx="7056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Comparison of </a:t>
            </a:r>
            <a:r>
              <a:rPr lang="en-US" altLang="ko-KR" sz="2000" dirty="0" err="1" smtClean="0">
                <a:latin typeface="Arial" pitchFamily="34" charset="0"/>
                <a:cs typeface="Arial" pitchFamily="34" charset="0"/>
              </a:rPr>
              <a:t>Cz</a:t>
            </a: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 score between ADHD and Control group</a:t>
            </a:r>
            <a:endParaRPr lang="ko-KR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284984"/>
            <a:ext cx="5343525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5"/>
          <p:cNvSpPr>
            <a:spLocks noGrp="1"/>
          </p:cNvSpPr>
          <p:nvPr>
            <p:ph type="title"/>
          </p:nvPr>
        </p:nvSpPr>
        <p:spPr>
          <a:xfrm>
            <a:off x="-36512" y="58738"/>
            <a:ext cx="7273379" cy="561975"/>
          </a:xfrm>
        </p:spPr>
        <p:txBody>
          <a:bodyPr/>
          <a:lstStyle/>
          <a:p>
            <a:r>
              <a:rPr sz="2200" dirty="0"/>
              <a:t> </a:t>
            </a:r>
            <a:r>
              <a:rPr lang="en-US" sz="2200" dirty="0" smtClean="0"/>
              <a:t>M comparison between ADHD and Control group</a:t>
            </a:r>
            <a:endParaRPr sz="2200" dirty="0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323528" y="3429000"/>
            <a:ext cx="882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Comparisons of mean (M) value between ADHD and Control group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901624" y="1988840"/>
          <a:ext cx="7632848" cy="1229653"/>
        </p:xfrm>
        <a:graphic>
          <a:graphicData uri="http://schemas.openxmlformats.org/drawingml/2006/table">
            <a:tbl>
              <a:tblPr/>
              <a:tblGrid>
                <a:gridCol w="2016224"/>
                <a:gridCol w="2160541"/>
                <a:gridCol w="1790765"/>
                <a:gridCol w="1665318"/>
              </a:tblGrid>
              <a:tr h="270628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US" sz="1600" kern="100" dirty="0">
                        <a:latin typeface="Arial" pitchFamily="34" charset="0"/>
                        <a:ea typeface="Dotum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Test sample</a:t>
                      </a:r>
                      <a:endParaRPr lang="ko-KR" sz="16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Holdout sample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Total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75"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Control group</a:t>
                      </a:r>
                      <a:endParaRPr lang="ko-KR" sz="16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37</a:t>
                      </a:r>
                      <a:endParaRPr lang="ko-KR" sz="16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13</a:t>
                      </a:r>
                      <a:endParaRPr lang="ko-KR" sz="16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600" kern="10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50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75"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en-US" sz="1600" kern="10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ADHD group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48</a:t>
                      </a:r>
                      <a:endParaRPr lang="ko-KR" sz="16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12</a:t>
                      </a:r>
                      <a:endParaRPr lang="ko-KR" sz="16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60</a:t>
                      </a:r>
                      <a:endParaRPr lang="ko-KR" sz="16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675"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600" kern="100">
                        <a:latin typeface="Arial" pitchFamily="34" charset="0"/>
                        <a:ea typeface="Dotum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85</a:t>
                      </a:r>
                      <a:endParaRPr lang="ko-KR" sz="16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25</a:t>
                      </a:r>
                      <a:endParaRPr lang="ko-KR" sz="16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110</a:t>
                      </a:r>
                      <a:endParaRPr lang="ko-KR" sz="16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74040" y="908720"/>
            <a:ext cx="881844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돋움" pitchFamily="50" charset="-127"/>
                <a:cs typeface="Arial" pitchFamily="34" charset="0"/>
              </a:rPr>
              <a:t>In order to deduce the </a:t>
            </a:r>
            <a:r>
              <a:rPr kumimoji="1" lang="en-US" altLang="ko-K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돋움" pitchFamily="50" charset="-127"/>
                <a:cs typeface="Arial" pitchFamily="34" charset="0"/>
              </a:rPr>
              <a:t>discriminant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돋움" pitchFamily="50" charset="-127"/>
                <a:cs typeface="Arial" pitchFamily="34" charset="0"/>
              </a:rPr>
              <a:t>, the test sample and the holdout sample were</a:t>
            </a:r>
          </a:p>
          <a:p>
            <a:pPr marL="0" marR="0" lvl="0" indent="358775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돋움" pitchFamily="50" charset="-127"/>
                <a:cs typeface="Arial" pitchFamily="34" charset="0"/>
              </a:rPr>
              <a:t>selected as shown </a:t>
            </a:r>
            <a:r>
              <a:rPr lang="en-US" altLang="ko-KR" dirty="0" smtClean="0">
                <a:latin typeface="Arial" pitchFamily="34" charset="0"/>
                <a:ea typeface="돋움" pitchFamily="50" charset="-127"/>
                <a:cs typeface="Arial" pitchFamily="34" charset="0"/>
              </a:rPr>
              <a:t>on below table.</a:t>
            </a:r>
          </a:p>
          <a:p>
            <a:pPr marL="0" marR="0" lvl="0" indent="358775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돋움" pitchFamily="50" charset="-127"/>
                <a:cs typeface="Arial" pitchFamily="34" charset="0"/>
              </a:rPr>
              <a:t>They were selected randomly, using random number table.</a:t>
            </a:r>
            <a:endParaRPr kumimoji="1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graphicFrame>
        <p:nvGraphicFramePr>
          <p:cNvPr id="12" name="차트 11"/>
          <p:cNvGraphicFramePr/>
          <p:nvPr/>
        </p:nvGraphicFramePr>
        <p:xfrm>
          <a:off x="1043608" y="3861048"/>
          <a:ext cx="6408712" cy="2831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5"/>
          <p:cNvSpPr>
            <a:spLocks noGrp="1"/>
          </p:cNvSpPr>
          <p:nvPr>
            <p:ph type="title"/>
          </p:nvPr>
        </p:nvSpPr>
        <p:spPr>
          <a:xfrm>
            <a:off x="-36512" y="58738"/>
            <a:ext cx="7273379" cy="561975"/>
          </a:xfrm>
        </p:spPr>
        <p:txBody>
          <a:bodyPr/>
          <a:lstStyle/>
          <a:p>
            <a:r>
              <a:rPr sz="2200" dirty="0"/>
              <a:t> </a:t>
            </a:r>
            <a:r>
              <a:rPr lang="en-US" sz="2200" dirty="0" smtClean="0"/>
              <a:t>Predictive VI parameters to discriminate ADHD</a:t>
            </a:r>
            <a:endParaRPr sz="2200" dirty="0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179512" y="1052736"/>
            <a:ext cx="8964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Objectives </a:t>
            </a:r>
          </a:p>
          <a:p>
            <a:pPr marL="342900" indent="-342900">
              <a:buAutoNum type="arabicParenR"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To verify whether it is possible to diagnose ADHD only using the VI parameters </a:t>
            </a:r>
          </a:p>
          <a:p>
            <a:pPr marL="342900" indent="-342900">
              <a:buAutoNum type="arabicParenR"/>
            </a:pP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To find out the discrimination equation. 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23528" y="2276872"/>
            <a:ext cx="86409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b="1" dirty="0" smtClean="0">
                <a:latin typeface="Arial" pitchFamily="34" charset="0"/>
                <a:cs typeface="Arial" pitchFamily="34" charset="0"/>
              </a:rPr>
              <a:t>Mean (M) value comparisons between ADHD and control group for Test sample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144017" y="2852936"/>
          <a:ext cx="8820471" cy="3384374"/>
        </p:xfrm>
        <a:graphic>
          <a:graphicData uri="http://schemas.openxmlformats.org/drawingml/2006/table">
            <a:tbl>
              <a:tblPr/>
              <a:tblGrid>
                <a:gridCol w="1691679"/>
                <a:gridCol w="1224136"/>
                <a:gridCol w="1441672"/>
                <a:gridCol w="1358525"/>
                <a:gridCol w="872211"/>
                <a:gridCol w="1246431"/>
                <a:gridCol w="985817"/>
              </a:tblGrid>
              <a:tr h="225516">
                <a:tc rowSpan="2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Item</a:t>
                      </a:r>
                      <a:endParaRPr lang="ko-KR" sz="1400" b="1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Mean (M) between groups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T-test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7215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ADHD group</a:t>
                      </a:r>
                      <a:endParaRPr lang="ko-KR" sz="1400" b="1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(N =48)</a:t>
                      </a:r>
                      <a:endParaRPr lang="ko-KR" sz="1400" b="1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Control group</a:t>
                      </a:r>
                      <a:endParaRPr lang="ko-KR" sz="1400" b="1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(N = 37)</a:t>
                      </a:r>
                      <a:endParaRPr lang="ko-KR" sz="1400" b="1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Mean differentiation</a:t>
                      </a:r>
                      <a:endParaRPr lang="ko-KR" sz="1400" b="1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t-value</a:t>
                      </a:r>
                      <a:endParaRPr lang="ko-KR" sz="1400" b="1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DF(degree of freedom)</a:t>
                      </a:r>
                      <a:endParaRPr lang="ko-KR" sz="1400" b="1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p-value</a:t>
                      </a:r>
                      <a:endParaRPr lang="ko-KR" sz="1400" b="1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16"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Aggression (T1)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54,0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41,8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12,2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10,062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83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0,0001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16"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Stress (T2)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224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30,7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-8,3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-8,366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83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0,0001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227"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Tension (T3)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26,3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25,9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0,4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0,198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83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0,844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16"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Suspect (T4)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34,4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32,4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1,9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2,446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83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0,017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16"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Balance (T5)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70,0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72,0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-1,9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-1,295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83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0,199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16"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Charm (T6)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79,8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65,1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14,7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9,144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83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0,0001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16"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Energy (T7)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38,4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23,5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14,9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6,847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83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0,0001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434"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Self regulation(T8)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74,3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67,8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6,5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4,247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83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0,0001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16"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Inhibition (T9)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19,3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19,4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-0,1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-0,065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83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0,948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434"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Neuroticism (T10)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39,1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29,6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9,5</a:t>
                      </a:r>
                      <a:endParaRPr lang="ko-KR" sz="1400" b="1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3,361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83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0,001</a:t>
                      </a:r>
                      <a:endParaRPr lang="ko-KR" sz="1400" b="1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025" marR="62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5"/>
          <p:cNvSpPr>
            <a:spLocks noGrp="1"/>
          </p:cNvSpPr>
          <p:nvPr>
            <p:ph type="title"/>
          </p:nvPr>
        </p:nvSpPr>
        <p:spPr>
          <a:xfrm>
            <a:off x="-36512" y="58738"/>
            <a:ext cx="7273379" cy="561975"/>
          </a:xfrm>
        </p:spPr>
        <p:txBody>
          <a:bodyPr/>
          <a:lstStyle/>
          <a:p>
            <a:r>
              <a:rPr sz="2400" dirty="0"/>
              <a:t> </a:t>
            </a:r>
            <a:r>
              <a:rPr lang="en-US" sz="2400" dirty="0" smtClean="0"/>
              <a:t>Canonical </a:t>
            </a:r>
            <a:r>
              <a:rPr lang="en-US" sz="2400" dirty="0" err="1" smtClean="0"/>
              <a:t>discriminant</a:t>
            </a:r>
            <a:r>
              <a:rPr lang="en-US" sz="2400" dirty="0" smtClean="0"/>
              <a:t> function coefficient</a:t>
            </a:r>
            <a:endParaRPr sz="2400" dirty="0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179512" y="908720"/>
            <a:ext cx="8964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discriminant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function derived from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discriminant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analysis is determined from the number of dependent variable groups and from the number of independent variables. 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403648" y="1844824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Canonical </a:t>
            </a:r>
            <a:r>
              <a:rPr lang="en-US" altLang="ko-KR" sz="2400" dirty="0" err="1" smtClean="0">
                <a:latin typeface="Arial" pitchFamily="34" charset="0"/>
                <a:cs typeface="Arial" pitchFamily="34" charset="0"/>
              </a:rPr>
              <a:t>discriminant</a:t>
            </a:r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 function coefficients</a:t>
            </a:r>
            <a:endParaRPr lang="ko-KR" alt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표 17"/>
          <p:cNvGraphicFramePr>
            <a:graphicFrameLocks noGrp="1"/>
          </p:cNvGraphicFramePr>
          <p:nvPr/>
        </p:nvGraphicFramePr>
        <p:xfrm>
          <a:off x="1043608" y="2348880"/>
          <a:ext cx="6327973" cy="2926080"/>
        </p:xfrm>
        <a:graphic>
          <a:graphicData uri="http://schemas.openxmlformats.org/drawingml/2006/table">
            <a:tbl>
              <a:tblPr/>
              <a:tblGrid>
                <a:gridCol w="2233608"/>
                <a:gridCol w="1736473"/>
                <a:gridCol w="2357892"/>
              </a:tblGrid>
              <a:tr h="161925">
                <a:tc>
                  <a:txBody>
                    <a:bodyPr/>
                    <a:lstStyle/>
                    <a:p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Standardized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Dotum"/>
                          <a:cs typeface="Arial" pitchFamily="34" charset="0"/>
                        </a:rPr>
                        <a:t>Unstandardized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Aggression(T1) 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0,208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54000" algn="ctr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0,038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Stress (T2)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-0,361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5400" algn="ctr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0,079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Tension(T3)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-0,406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-0,046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Suspect (T4)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0,734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0,202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Balance (T5) 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0,230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0,034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Charm (T6) 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0,791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0,108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Energy (T7) 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0,109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0,011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Self-regulation (T8) 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-0,530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0,076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Inhibition (T9) 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-0,040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0,006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Neuroticism (T10) 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0,186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0,014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Intercept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None</a:t>
                      </a:r>
                      <a:endParaRPr lang="ko-KR" sz="1600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10,950</a:t>
                      </a:r>
                      <a:endParaRPr lang="ko-KR" sz="1600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865" marR="6286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5"/>
          <p:cNvSpPr>
            <a:spLocks noGrp="1"/>
          </p:cNvSpPr>
          <p:nvPr>
            <p:ph type="title"/>
          </p:nvPr>
        </p:nvSpPr>
        <p:spPr>
          <a:xfrm>
            <a:off x="-36512" y="58738"/>
            <a:ext cx="7273379" cy="561975"/>
          </a:xfrm>
        </p:spPr>
        <p:txBody>
          <a:bodyPr/>
          <a:lstStyle/>
          <a:p>
            <a:r>
              <a:rPr sz="2400" dirty="0"/>
              <a:t> </a:t>
            </a:r>
            <a:r>
              <a:rPr lang="en-US" sz="2400" dirty="0" err="1" smtClean="0"/>
              <a:t>Centroids</a:t>
            </a:r>
            <a:r>
              <a:rPr lang="en-US" sz="2400" dirty="0" smtClean="0"/>
              <a:t> and Functions at the </a:t>
            </a:r>
            <a:r>
              <a:rPr lang="en-US" sz="2400" dirty="0" err="1" smtClean="0"/>
              <a:t>centroids</a:t>
            </a:r>
            <a:endParaRPr sz="2400" dirty="0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837483"/>
            <a:ext cx="8228586" cy="3543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13213" y="1015568"/>
            <a:ext cx="86512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T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he median for the ADHD group is 1.226, and for the control group, -1.591. 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맑은 고딕" pitchFamily="50" charset="-127"/>
              <a:cs typeface="Arial" pitchFamily="34" charset="0"/>
            </a:endParaRPr>
          </a:p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If the value calculated from the </a:t>
            </a:r>
            <a:r>
              <a:rPr kumimoji="1" lang="en-US" altLang="ko-K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discriminant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 function of the </a:t>
            </a:r>
            <a:r>
              <a:rPr kumimoji="1" lang="en-US" altLang="ko-K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unstandardized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</a:p>
          <a:p>
            <a:pPr marL="342900" marR="0" lvl="0" indent="-34290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ko-KR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      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coefficients close to 1.226, the case would be diagnosed as ADHD, 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2) 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맑은 고딕" pitchFamily="50" charset="-127"/>
                <a:cs typeface="Arial" pitchFamily="34" charset="0"/>
              </a:rPr>
              <a:t> if the value is close to -1.591, the case would be diagnosed as normal. </a:t>
            </a:r>
            <a:endParaRPr kumimoji="1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5"/>
          <p:cNvSpPr>
            <a:spLocks noGrp="1"/>
          </p:cNvSpPr>
          <p:nvPr>
            <p:ph type="title"/>
          </p:nvPr>
        </p:nvSpPr>
        <p:spPr>
          <a:xfrm>
            <a:off x="-36512" y="58738"/>
            <a:ext cx="7273379" cy="561975"/>
          </a:xfrm>
        </p:spPr>
        <p:txBody>
          <a:bodyPr/>
          <a:lstStyle/>
          <a:p>
            <a:r>
              <a:rPr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Confusion matrix for test sample and holdout sample</a:t>
            </a:r>
            <a:endParaRPr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395536" y="3140968"/>
          <a:ext cx="8352928" cy="3168352"/>
        </p:xfrm>
        <a:graphic>
          <a:graphicData uri="http://schemas.openxmlformats.org/drawingml/2006/table">
            <a:tbl>
              <a:tblPr/>
              <a:tblGrid>
                <a:gridCol w="1344883"/>
                <a:gridCol w="765548"/>
                <a:gridCol w="855208"/>
                <a:gridCol w="855208"/>
                <a:gridCol w="856069"/>
                <a:gridCol w="855208"/>
                <a:gridCol w="855208"/>
                <a:gridCol w="982798"/>
                <a:gridCol w="982798"/>
              </a:tblGrid>
              <a:tr h="1046034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400" b="1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ko-KR" sz="1400" b="1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</a:t>
                      </a:r>
                      <a:r>
                        <a:rPr lang="en-US" altLang="ko-KR" sz="1400" b="1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                   </a:t>
                      </a:r>
                      <a:r>
                        <a:rPr lang="en-US" sz="1400" b="1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to</a:t>
                      </a:r>
                    </a:p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group</a:t>
                      </a:r>
                      <a:endParaRPr lang="ko-KR" sz="1400" b="1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400" b="1" kern="0" dirty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 </a:t>
                      </a:r>
                      <a:r>
                        <a:rPr lang="ko-KR" sz="1400" b="1" kern="1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</a:t>
                      </a: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Diagnosed ADHD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Diagnosed normal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Total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% correct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74462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Sample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Test sample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Holdout sample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Test sample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Holdout sample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Test sample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Holdout sample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Test sample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Holdout sample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64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ADHD group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48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12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0</a:t>
                      </a:r>
                      <a:endParaRPr lang="ko-KR" sz="1400" b="1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0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48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12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100,0 %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100,0 %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275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Control group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6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2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31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11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37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13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83,78 %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84,62 %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757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Total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54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14</a:t>
                      </a:r>
                      <a:endParaRPr lang="ko-KR" sz="1400" b="1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31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11</a:t>
                      </a:r>
                      <a:endParaRPr lang="ko-KR" sz="1400" b="1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85</a:t>
                      </a:r>
                      <a:endParaRPr lang="ko-KR" sz="1400" b="1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25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92,94 %</a:t>
                      </a:r>
                      <a:endParaRPr lang="ko-KR" sz="1400" b="1" kern="10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latin typeface="Arial" pitchFamily="34" charset="0"/>
                          <a:ea typeface="Gulim"/>
                          <a:cs typeface="Arial" pitchFamily="34" charset="0"/>
                        </a:rPr>
                        <a:t>92,31 %</a:t>
                      </a:r>
                      <a:endParaRPr lang="ko-KR" sz="1400" b="1" kern="100" dirty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</a:txBody>
                  <a:tcPr marL="62378" marR="623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4" name="직선 연결선 13"/>
          <p:cNvCxnSpPr/>
          <p:nvPr/>
        </p:nvCxnSpPr>
        <p:spPr>
          <a:xfrm>
            <a:off x="539551" y="3356992"/>
            <a:ext cx="1152128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251520" y="980728"/>
            <a:ext cx="8892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The accuracy of the </a:t>
            </a:r>
            <a:r>
              <a:rPr lang="en-US" altLang="ko-KR" dirty="0" err="1" smtClean="0">
                <a:latin typeface="Arial" pitchFamily="34" charset="0"/>
                <a:cs typeface="Arial" pitchFamily="34" charset="0"/>
              </a:rPr>
              <a:t>discriminant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 function was evaluated based on the correctness </a:t>
            </a: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of classification of the confusion matrices of both estimation sample and holdout sample.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51520" y="2204864"/>
            <a:ext cx="83237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돋움" pitchFamily="50" charset="-127"/>
                <a:cs typeface="Arial" pitchFamily="34" charset="0"/>
              </a:rPr>
              <a:t>1) The correctness of classification of the test sample from this study is 92,9 %, </a:t>
            </a:r>
          </a:p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>
                <a:latin typeface="Arial" pitchFamily="34" charset="0"/>
                <a:ea typeface="돋움" pitchFamily="50" charset="-127"/>
                <a:cs typeface="Arial" pitchFamily="34" charset="0"/>
              </a:rPr>
              <a:t>2) </a:t>
            </a:r>
            <a:r>
              <a:rPr kumimoji="1" lang="en-US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돋움" pitchFamily="50" charset="-127"/>
                <a:cs typeface="Arial" pitchFamily="34" charset="0"/>
              </a:rPr>
              <a:t>The correctness of classification of the holdout sample was 92,3 %.</a:t>
            </a:r>
            <a:endParaRPr kumimoji="1" lang="en-US" altLang="ko-K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HY견고딕"/>
        <a:ea typeface="HY견고딕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1957</TotalTime>
  <Words>906</Words>
  <Application>Microsoft Office PowerPoint</Application>
  <PresentationFormat>화면 슬라이드 쇼(4:3)</PresentationFormat>
  <Paragraphs>257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기본 디자인</vt:lpstr>
      <vt:lpstr>슬라이드 1</vt:lpstr>
      <vt:lpstr> Clinical research condition </vt:lpstr>
      <vt:lpstr> Clinical research condition </vt:lpstr>
      <vt:lpstr> Comparison of mean QEEG TBR(Theta/Beta ratio) </vt:lpstr>
      <vt:lpstr> M comparison between ADHD and Control group</vt:lpstr>
      <vt:lpstr> Predictive VI parameters to discriminate ADHD</vt:lpstr>
      <vt:lpstr> Canonical discriminant function coefficient</vt:lpstr>
      <vt:lpstr> Centroids and Functions at the centroids</vt:lpstr>
      <vt:lpstr> Confusion matrix for test sample and holdout sample</vt:lpstr>
      <vt:lpstr>Discussion and Conclusion</vt:lpstr>
      <vt:lpstr>ADHD image example </vt:lpstr>
    </vt:vector>
  </TitlesOfParts>
  <Company>동양미래대학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동양미래대학 템플릿</dc:title>
  <dc:subject>교수님 강의용</dc:subject>
  <dc:creator>파워포인트전문가클럽-오마-최영규</dc:creator>
  <dc:description>파워포인트전문가클럽 "오마" 최영규가 제작한 템플릿입니다.
2010 11월 19일에 동양미래대학에 방문하여 제작했습니다.
많은 활용과 파워포인트 전문가 클럽에 많은 방문 바랍니다.
www.powerpoint.kr의 '오마'를 찾아주세요.</dc:description>
  <cp:lastModifiedBy>최진관</cp:lastModifiedBy>
  <cp:revision>263</cp:revision>
  <dcterms:created xsi:type="dcterms:W3CDTF">2010-11-19T05:44:04Z</dcterms:created>
  <dcterms:modified xsi:type="dcterms:W3CDTF">2018-07-03T02:25:43Z</dcterms:modified>
</cp:coreProperties>
</file>